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75" r:id="rId5"/>
    <p:sldId id="276" r:id="rId6"/>
    <p:sldId id="277" r:id="rId7"/>
    <p:sldId id="282" r:id="rId8"/>
    <p:sldId id="283" r:id="rId9"/>
    <p:sldId id="284" r:id="rId10"/>
    <p:sldId id="285" r:id="rId11"/>
    <p:sldId id="274" r:id="rId12"/>
    <p:sldId id="287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FF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magarden\egmf\Marzo%202019\FILE%20PROVA%204%20TRIM%20%202018%20%20per%20EGM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magarden\2019\Conferenza%20stampa%2021%20maggio\Copia%20di%20Tosatrici%202016-2018%20import%20export%20NON%20DIVULGABILE%2013-5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dPt>
            <c:idx val="1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12"/>
            <c:spPr>
              <a:solidFill>
                <a:srgbClr val="FF0000"/>
              </a:solidFill>
            </c:spPr>
          </c:dPt>
          <c:dPt>
            <c:idx val="15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dati!$A$448:$A$463</c:f>
              <c:strCache>
                <c:ptCount val="16"/>
                <c:pt idx="0">
                  <c:v>RASAERBA</c:v>
                </c:pt>
                <c:pt idx="1">
                  <c:v>MOTOSEGHE</c:v>
                </c:pt>
                <c:pt idx="2">
                  <c:v>DECESPUGLIATORI</c:v>
                </c:pt>
                <c:pt idx="3">
                  <c:v>TRIMMER</c:v>
                </c:pt>
                <c:pt idx="4">
                  <c:v>SOFFIATORI/ASPIRATORI</c:v>
                </c:pt>
                <c:pt idx="5">
                  <c:v>BIOTRITURATORI</c:v>
                </c:pt>
                <c:pt idx="6">
                  <c:v>MOTOZAPPATRICI</c:v>
                </c:pt>
                <c:pt idx="7">
                  <c:v>TAGLIASIEPI</c:v>
                </c:pt>
                <c:pt idx="8">
                  <c:v>SPAZZANEVE</c:v>
                </c:pt>
                <c:pt idx="9">
                  <c:v>ARIEGGIATORI/SCARIFICATORI</c:v>
                </c:pt>
                <c:pt idx="10">
                  <c:v>POTATRICI AD ASTA</c:v>
                </c:pt>
                <c:pt idx="11">
                  <c:v>TRATTORINI </c:v>
                </c:pt>
                <c:pt idx="12">
                  <c:v>ATOMIZZATORI</c:v>
                </c:pt>
                <c:pt idx="13">
                  <c:v>ROBOT</c:v>
                </c:pt>
                <c:pt idx="14">
                  <c:v>FORBICI A BATTERIA</c:v>
                </c:pt>
                <c:pt idx="15">
                  <c:v>TOTALE</c:v>
                </c:pt>
              </c:strCache>
            </c:strRef>
          </c:cat>
          <c:val>
            <c:numRef>
              <c:f>dati!$B$448:$B$463</c:f>
              <c:numCache>
                <c:formatCode>0.0%</c:formatCode>
                <c:ptCount val="16"/>
                <c:pt idx="0">
                  <c:v>3.8806573427096869E-2</c:v>
                </c:pt>
                <c:pt idx="1">
                  <c:v>-1.440852688327005E-2</c:v>
                </c:pt>
                <c:pt idx="2">
                  <c:v>7.1786203010544974E-2</c:v>
                </c:pt>
                <c:pt idx="3">
                  <c:v>8.5890933323460844E-2</c:v>
                </c:pt>
                <c:pt idx="4">
                  <c:v>7.0809248554913303E-3</c:v>
                </c:pt>
                <c:pt idx="5">
                  <c:v>-3.7169919632606206E-2</c:v>
                </c:pt>
                <c:pt idx="6">
                  <c:v>-6.279481132075472E-2</c:v>
                </c:pt>
                <c:pt idx="7">
                  <c:v>2.6167623523152973E-2</c:v>
                </c:pt>
                <c:pt idx="8">
                  <c:v>-3.387872954764197E-2</c:v>
                </c:pt>
                <c:pt idx="9">
                  <c:v>0.26714585205151231</c:v>
                </c:pt>
                <c:pt idx="10">
                  <c:v>0.25930309007232083</c:v>
                </c:pt>
                <c:pt idx="11">
                  <c:v>3.1366564937266868E-2</c:v>
                </c:pt>
                <c:pt idx="12">
                  <c:v>-7.1383449147188902E-2</c:v>
                </c:pt>
                <c:pt idx="13">
                  <c:v>0.11858246251703769</c:v>
                </c:pt>
                <c:pt idx="14">
                  <c:v>0.15440057950018113</c:v>
                </c:pt>
                <c:pt idx="15">
                  <c:v>3.1908075517407687E-2</c:v>
                </c:pt>
              </c:numCache>
            </c:numRef>
          </c:val>
        </c:ser>
        <c:axId val="42925440"/>
        <c:axId val="43788160"/>
      </c:barChart>
      <c:catAx>
        <c:axId val="42925440"/>
        <c:scaling>
          <c:orientation val="minMax"/>
        </c:scaling>
        <c:axPos val="b"/>
        <c:tickLblPos val="low"/>
        <c:txPr>
          <a:bodyPr rot="-5400000" vert="horz"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it-IT"/>
          </a:p>
        </c:txPr>
        <c:crossAx val="43788160"/>
        <c:crosses val="autoZero"/>
        <c:auto val="1"/>
        <c:lblAlgn val="ctr"/>
        <c:lblOffset val="100"/>
      </c:catAx>
      <c:valAx>
        <c:axId val="43788160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it-IT"/>
          </a:p>
        </c:txPr>
        <c:crossAx val="429254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4"/>
  <c:chart>
    <c:title>
      <c:tx>
        <c:rich>
          <a:bodyPr/>
          <a:lstStyle/>
          <a:p>
            <a:pPr>
              <a:defRPr sz="1200"/>
            </a:pPr>
            <a:r>
              <a:rPr lang="it-IT"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Esportazioni</a:t>
            </a:r>
            <a:r>
              <a:rPr lang="it-IT" sz="1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italiane di tosatrici da prato</a:t>
            </a:r>
            <a:endParaRPr lang="it-IT" sz="120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  <c:spPr>
        <a:noFill/>
        <a:ln w="0"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c:spPr>
    </c:title>
    <c:view3D>
      <c:rotX val="10"/>
      <c:hPercent val="37"/>
      <c:depthPercent val="100"/>
      <c:rAngAx val="1"/>
    </c:view3D>
    <c:floor>
      <c:spPr>
        <a:solidFill>
          <a:schemeClr val="accent1">
            <a:lumMod val="40000"/>
            <a:lumOff val="60000"/>
          </a:schemeClr>
        </a:solidFill>
      </c:spPr>
    </c:floor>
    <c:sideWall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/>
        <a:effectLst>
          <a:outerShdw blurRad="50800" dist="50800" dir="5400000" algn="ctr" rotWithShape="0">
            <a:schemeClr val="accent5">
              <a:lumMod val="60000"/>
              <a:lumOff val="40000"/>
              <a:alpha val="61000"/>
            </a:schemeClr>
          </a:outerShdw>
        </a:effectLst>
        <a:scene3d>
          <a:camera prst="orthographicFront"/>
          <a:lightRig rig="threePt" dir="t"/>
        </a:scene3d>
        <a:sp3d>
          <a:bevelT/>
        </a:sp3d>
      </c:spPr>
    </c:sideWall>
    <c:plotArea>
      <c:layout>
        <c:manualLayout>
          <c:layoutTarget val="inner"/>
          <c:xMode val="edge"/>
          <c:yMode val="edge"/>
          <c:x val="0.19747469066366705"/>
          <c:y val="0.14606705411823531"/>
          <c:w val="0.7798731976684744"/>
          <c:h val="0.74884420697412923"/>
        </c:manualLayout>
      </c:layout>
      <c:bar3DChart>
        <c:barDir val="col"/>
        <c:grouping val="clustered"/>
        <c:ser>
          <c:idx val="0"/>
          <c:order val="0"/>
          <c:tx>
            <c:strRef>
              <c:f>'tab-IT'!$P$29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7125709527854902E-2"/>
                  <c:y val="-2.8712638192953145E-2"/>
                </c:manualLayout>
              </c:layout>
              <c:showVal val="1"/>
            </c:dLbl>
            <c:dLbl>
              <c:idx val="1"/>
              <c:layout>
                <c:manualLayout>
                  <c:x val="1.2000128424313949E-2"/>
                  <c:y val="-2.5080092261194585E-2"/>
                </c:manualLayout>
              </c:layout>
              <c:showVal val="1"/>
            </c:dLbl>
            <c:dLbl>
              <c:idx val="2"/>
              <c:layout>
                <c:manualLayout>
                  <c:x val="1.2134492362766579E-2"/>
                  <c:y val="-3.7322834645669288E-2"/>
                </c:manualLayout>
              </c:layout>
              <c:showVal val="1"/>
            </c:dLbl>
            <c:dLbl>
              <c:idx val="3"/>
              <c:layout>
                <c:manualLayout>
                  <c:x val="5.2885132477706407E-3"/>
                  <c:y val="-2.9092181659110792E-2"/>
                </c:manualLayout>
              </c:layout>
              <c:showVal val="1"/>
            </c:dLbl>
            <c:dLbl>
              <c:idx val="4"/>
              <c:layout>
                <c:manualLayout>
                  <c:x val="1.2141883329091357E-2"/>
                  <c:y val="-3.2323233102992552E-2"/>
                </c:manualLayout>
              </c:layout>
              <c:showVal val="1"/>
            </c:dLbl>
            <c:dLbl>
              <c:idx val="5"/>
              <c:layout>
                <c:manualLayout>
                  <c:x val="9.8788798189217309E-3"/>
                  <c:y val="-1.3697605981070619E-2"/>
                </c:manualLayout>
              </c:layout>
              <c:showVal val="1"/>
            </c:dLbl>
            <c:dLbl>
              <c:idx val="6"/>
              <c:layout>
                <c:manualLayout>
                  <c:x val="7.9428832863781933E-3"/>
                  <c:y val="-4.7467748349638267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Val val="1"/>
          </c:dLbls>
          <c:cat>
            <c:numRef>
              <c:f>'tab-IT'!$Q$28:$S$28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'tab-IT'!$Q$29:$S$29</c:f>
              <c:numCache>
                <c:formatCode>#,##0</c:formatCode>
                <c:ptCount val="3"/>
                <c:pt idx="0">
                  <c:v>244319259</c:v>
                </c:pt>
                <c:pt idx="1">
                  <c:v>267279091</c:v>
                </c:pt>
                <c:pt idx="2">
                  <c:v>246377609</c:v>
                </c:pt>
              </c:numCache>
            </c:numRef>
          </c:val>
        </c:ser>
        <c:shape val="box"/>
        <c:axId val="72553216"/>
        <c:axId val="72598272"/>
        <c:axId val="0"/>
      </c:bar3DChart>
      <c:catAx>
        <c:axId val="72553216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72598272"/>
        <c:crosses val="autoZero"/>
        <c:auto val="1"/>
        <c:lblAlgn val="ctr"/>
        <c:lblOffset val="100"/>
      </c:catAx>
      <c:valAx>
        <c:axId val="72598272"/>
        <c:scaling>
          <c:orientation val="minMax"/>
        </c:scaling>
        <c:axPos val="l"/>
        <c:majorGridlines>
          <c:spPr>
            <a:ln>
              <a:solidFill>
                <a:schemeClr val="dk1">
                  <a:tint val="75000"/>
                  <a:shade val="95000"/>
                  <a:satMod val="105000"/>
                </a:schemeClr>
              </a:solidFill>
            </a:ln>
            <a:effectLst>
              <a:outerShdw blurRad="50800" dist="50800" dir="5400000" algn="ctr" rotWithShape="0">
                <a:schemeClr val="accent1">
                  <a:lumMod val="60000"/>
                  <a:lumOff val="40000"/>
                </a:schemeClr>
              </a:outerShdw>
            </a:effectLst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it-IT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Valori in   €</a:t>
                </a:r>
              </a:p>
            </c:rich>
          </c:tx>
          <c:layout>
            <c:manualLayout>
              <c:xMode val="edge"/>
              <c:yMode val="edge"/>
              <c:x val="1.4558577905034599E-2"/>
              <c:y val="0.38387420322459748"/>
            </c:manualLayout>
          </c:layout>
        </c:title>
        <c:numFmt formatCode="#,##0" sourceLinked="1"/>
        <c:tickLblPos val="nextTo"/>
        <c:txPr>
          <a:bodyPr rot="0" vert="horz"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72553216"/>
        <c:crosses val="autoZero"/>
        <c:crossBetween val="between"/>
      </c:valAx>
    </c:plotArea>
    <c:plotVisOnly val="1"/>
    <c:dispBlanksAs val="gap"/>
  </c:chart>
  <c:spPr>
    <a:solidFill>
      <a:schemeClr val="accent1">
        <a:lumMod val="20000"/>
        <a:lumOff val="80000"/>
      </a:schemeClr>
    </a:solidFill>
    <a:scene3d>
      <a:camera prst="orthographicFront"/>
      <a:lightRig rig="threePt" dir="t"/>
    </a:scene3d>
    <a:sp3d prstMaterial="matte">
      <a:bevelT/>
    </a:sp3d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07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7723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284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6568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00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0037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99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561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695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755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28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1E85D-5B2B-48AF-819E-CB501B05BB48}" type="datetimeFigureOut">
              <a:rPr lang="en-GB" smtClean="0"/>
              <a:pPr/>
              <a:t>21/05/2019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825A-1681-475C-B02E-7882D701C793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02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2980109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CONFERENZA STAMPA</a:t>
            </a:r>
          </a:p>
          <a:p>
            <a:pPr algn="ctr"/>
            <a:endParaRPr lang="it-IT" sz="2800" b="1" i="1" dirty="0">
              <a:solidFill>
                <a:srgbClr val="33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2800" b="1" i="1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BOLOGNA, 21 MAGGIO 2019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14234" y="141277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6600" b="1" dirty="0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COMAGARDEN</a:t>
            </a:r>
          </a:p>
        </p:txBody>
      </p:sp>
    </p:spTree>
    <p:extLst>
      <p:ext uri="{BB962C8B-B14F-4D97-AF65-F5344CB8AC3E}">
        <p14:creationId xmlns="" xmlns:p14="http://schemas.microsoft.com/office/powerpoint/2010/main" val="2632159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Indagine GFK</a:t>
            </a:r>
            <a:endParaRPr lang="it-IT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6831" y="1196752"/>
            <a:ext cx="494262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441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L’orientamento della domanda in Europa 2018</a:t>
            </a:r>
            <a:endParaRPr lang="it-IT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590675"/>
            <a:ext cx="698023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761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L’orientamento della domanda in Italia 2018</a:t>
            </a:r>
            <a:endParaRPr lang="it-IT" sz="32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57292"/>
            <a:ext cx="4752528" cy="420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0761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Verso nuovi standard</a:t>
            </a:r>
            <a:endParaRPr lang="it-IT" sz="3200" b="1" dirty="0"/>
          </a:p>
        </p:txBody>
      </p:sp>
      <p:pic>
        <p:nvPicPr>
          <p:cNvPr id="30722" name="Picture 2" descr="Risultati immagini per nuovi standard qualitativi per la cura del ver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4536504" cy="406717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79512" y="1556792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SALUBRITA’ E QUALITA’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DELLA VITA</a:t>
            </a:r>
          </a:p>
          <a:p>
            <a:endParaRPr lang="it-IT" sz="3200" b="1" dirty="0" smtClean="0">
              <a:solidFill>
                <a:srgbClr val="FF0000"/>
              </a:solidFill>
            </a:endParaRPr>
          </a:p>
          <a:p>
            <a:r>
              <a:rPr lang="it-IT" sz="3200" b="1" dirty="0" smtClean="0">
                <a:solidFill>
                  <a:srgbClr val="FF0000"/>
                </a:solidFill>
              </a:rPr>
              <a:t>STANDARD GESTIONALI E PROGETTUALI PIU’ ALTI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61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Le esportazioni</a:t>
            </a:r>
            <a:endParaRPr lang="it-IT" sz="3200" b="1" dirty="0"/>
          </a:p>
        </p:txBody>
      </p:sp>
      <p:graphicFrame>
        <p:nvGraphicFramePr>
          <p:cNvPr id="8" name="Grafico 7"/>
          <p:cNvGraphicFramePr>
            <a:graphicFrameLocks/>
          </p:cNvGraphicFramePr>
          <p:nvPr/>
        </p:nvGraphicFramePr>
        <p:xfrm>
          <a:off x="1638300" y="1556792"/>
          <a:ext cx="63900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80761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L’evoluzione tipologica</a:t>
            </a:r>
            <a:endParaRPr lang="it-IT" sz="3200" b="1" dirty="0"/>
          </a:p>
        </p:txBody>
      </p:sp>
      <p:sp>
        <p:nvSpPr>
          <p:cNvPr id="31746" name="AutoShape 2" descr="Risultati immagini per rasaerba robot st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48" name="AutoShape 4" descr="Risultati immagini per rasaerba robot st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1750" name="Picture 6" descr="Risultati immagini per rasaerba robot sti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060848"/>
            <a:ext cx="4762500" cy="3333750"/>
          </a:xfrm>
          <a:prstGeom prst="rect">
            <a:avLst/>
          </a:prstGeom>
          <a:noFill/>
        </p:spPr>
      </p:pic>
      <p:sp>
        <p:nvSpPr>
          <p:cNvPr id="31752" name="AutoShape 8" descr="Risultati immagini per forbici a batteria pelle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1754" name="Picture 10" descr="Risultati immagini per forbici a batteria pelle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340768"/>
            <a:ext cx="3768353" cy="2411746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23528" y="1700808"/>
            <a:ext cx="33634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6600"/>
                </a:solidFill>
              </a:rPr>
              <a:t>MODELLI A BATTERIA</a:t>
            </a:r>
          </a:p>
          <a:p>
            <a:endParaRPr lang="it-IT" sz="2800" b="1" dirty="0" smtClean="0">
              <a:solidFill>
                <a:srgbClr val="006600"/>
              </a:solidFill>
            </a:endParaRPr>
          </a:p>
          <a:p>
            <a:r>
              <a:rPr lang="it-IT" sz="2800" b="1" dirty="0" smtClean="0">
                <a:solidFill>
                  <a:srgbClr val="006600"/>
                </a:solidFill>
              </a:rPr>
              <a:t>RASAERBA ROBOT</a:t>
            </a:r>
            <a:endParaRPr lang="it-IT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61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549275"/>
            <a:ext cx="9144000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Il ruolo delle fiere</a:t>
            </a:r>
            <a:endParaRPr lang="it-IT" sz="3200" b="1" dirty="0"/>
          </a:p>
        </p:txBody>
      </p:sp>
      <p:sp>
        <p:nvSpPr>
          <p:cNvPr id="31746" name="AutoShape 2" descr="Risultati immagini per rasaerba robot st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48" name="AutoShape 4" descr="Risultati immagini per rasaerba robot sti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52" name="AutoShape 8" descr="Risultati immagini per forbici a batteria pelle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 descr="ico_eimagreen_h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484784"/>
            <a:ext cx="2448272" cy="235759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907704" y="3717032"/>
            <a:ext cx="60501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6600"/>
                </a:solidFill>
              </a:rPr>
              <a:t>300 INDUSTRIE ESPOSITRICI</a:t>
            </a:r>
          </a:p>
          <a:p>
            <a:endParaRPr lang="it-IT" sz="2800" b="1" dirty="0" smtClean="0">
              <a:solidFill>
                <a:srgbClr val="006600"/>
              </a:solidFill>
            </a:endParaRPr>
          </a:p>
          <a:p>
            <a:r>
              <a:rPr lang="it-IT" sz="2800" b="1" dirty="0" smtClean="0">
                <a:solidFill>
                  <a:srgbClr val="006600"/>
                </a:solidFill>
              </a:rPr>
              <a:t>14.000 METRIQUADRATI</a:t>
            </a:r>
          </a:p>
          <a:p>
            <a:endParaRPr lang="it-IT" sz="2800" b="1" dirty="0" smtClean="0">
              <a:solidFill>
                <a:srgbClr val="006600"/>
              </a:solidFill>
            </a:endParaRPr>
          </a:p>
          <a:p>
            <a:r>
              <a:rPr lang="it-IT" sz="2800" b="1" dirty="0" smtClean="0">
                <a:solidFill>
                  <a:srgbClr val="006600"/>
                </a:solidFill>
              </a:rPr>
              <a:t>VISITATORI EIMA COMPLESSIVI 310.000</a:t>
            </a:r>
            <a:endParaRPr lang="it-IT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61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2980109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CONFERENZA STAMPA</a:t>
            </a:r>
          </a:p>
          <a:p>
            <a:pPr algn="ctr"/>
            <a:endParaRPr lang="it-IT" sz="2800" b="1" i="1" dirty="0">
              <a:solidFill>
                <a:srgbClr val="33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2800" b="1" i="1" dirty="0" smtClean="0">
                <a:solidFill>
                  <a:srgbClr val="33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BOLOGNA, 21 MAGGIO 2019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14234" y="141277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6600" b="1" dirty="0" smtClean="0">
                <a:ln/>
                <a:solidFill>
                  <a:schemeClr val="accent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COMAGARDEN</a:t>
            </a:r>
          </a:p>
        </p:txBody>
      </p:sp>
      <p:sp>
        <p:nvSpPr>
          <p:cNvPr id="1026" name="AutoShape 2" descr="https://mail.unacoma.it/?_task=mail&amp;_action=get&amp;_mbox=INBOX&amp;_uid=41512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https://mail.unacoma.it/?_task=mail&amp;_action=get&amp;_mbox=INBOX&amp;_uid=41512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0" name="AutoShape 6" descr="https://mail.unacoma.it/?_task=mail&amp;_action=get&amp;_mbox=INBOX&amp;_uid=41512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2" name="AutoShape 8" descr="https://mail.unacoma.it/?_task=mail&amp;_action=get&amp;_mbox=INBOX&amp;_uid=41512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3215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1403648" y="1412776"/>
          <a:ext cx="64770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Il mercato nel 2018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308304" y="2564904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+3,2%</a:t>
            </a: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675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Il quadro europeo 2018 vs 2017</a:t>
            </a:r>
            <a:endParaRPr lang="it-IT" sz="3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27163"/>
            <a:ext cx="5389562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3049588" y="2447925"/>
            <a:ext cx="23743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9600" b="1" dirty="0" smtClean="0">
                <a:solidFill>
                  <a:srgbClr val="0000FF"/>
                </a:solidFill>
              </a:rPr>
              <a:t>-3%</a:t>
            </a:r>
            <a:endParaRPr lang="en-GB" sz="9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276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4310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Il primo trimestre 2019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812360" y="213285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+29%</a:t>
            </a:r>
            <a:endParaRPr lang="en-GB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967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Il primo trimestre 2018 e 2019</a:t>
            </a:r>
            <a:endParaRPr lang="it-IT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340768"/>
            <a:ext cx="6048673" cy="42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489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La variabile meteo</a:t>
            </a:r>
            <a:endParaRPr lang="it-IT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28" y="1458414"/>
            <a:ext cx="5870426" cy="404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441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Il segmento a batteria</a:t>
            </a:r>
            <a:endParaRPr lang="it-IT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84784"/>
            <a:ext cx="6791969" cy="417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441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Il segmento a batteria</a:t>
            </a:r>
            <a:endParaRPr lang="it-IT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6361509" cy="391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6441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502485"/>
            <a:ext cx="6156176" cy="1355515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34328"/>
            <a:ext cx="2808312" cy="4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49275"/>
            <a:ext cx="8229600" cy="5857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6A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6A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6A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6A0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t-IT" sz="3200" b="1" dirty="0" smtClean="0"/>
              <a:t>Indagine GFK</a:t>
            </a:r>
            <a:endParaRPr lang="it-IT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268760"/>
            <a:ext cx="5393580" cy="444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4418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6772</TotalTime>
  <Words>123</Words>
  <Application>Microsoft Office PowerPoint</Application>
  <PresentationFormat>Presentazione su schermo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Tugnoli</dc:creator>
  <cp:lastModifiedBy>Federica Tugnoli</cp:lastModifiedBy>
  <cp:revision>48</cp:revision>
  <cp:lastPrinted>2019-05-13T10:59:51Z</cp:lastPrinted>
  <dcterms:created xsi:type="dcterms:W3CDTF">2018-05-02T11:07:57Z</dcterms:created>
  <dcterms:modified xsi:type="dcterms:W3CDTF">2019-05-21T09:28:05Z</dcterms:modified>
</cp:coreProperties>
</file>